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1" r:id="rId8"/>
    <p:sldId id="263" r:id="rId9"/>
    <p:sldId id="266"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1B5F0E-125D-4AAB-AF06-325F6BEE629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547C17F-AF20-435B-9C45-EA9DA23697B1}">
      <dgm:prSet/>
      <dgm:spPr/>
      <dgm:t>
        <a:bodyPr/>
        <a:lstStyle/>
        <a:p>
          <a:r>
            <a:rPr lang="en-US"/>
            <a:t>To move the robot autonomously and count the number of fruits in the vineyard two things are important</a:t>
          </a:r>
        </a:p>
      </dgm:t>
    </dgm:pt>
    <dgm:pt modelId="{00C9ED98-2A47-408F-BB2D-70E7FC612C24}" type="parTrans" cxnId="{3A55B4C7-4D58-44BC-87C3-2E4C7316E246}">
      <dgm:prSet/>
      <dgm:spPr/>
      <dgm:t>
        <a:bodyPr/>
        <a:lstStyle/>
        <a:p>
          <a:endParaRPr lang="en-US"/>
        </a:p>
      </dgm:t>
    </dgm:pt>
    <dgm:pt modelId="{3CA33A07-7B14-4C09-89DF-7EB5407B2F51}" type="sibTrans" cxnId="{3A55B4C7-4D58-44BC-87C3-2E4C7316E246}">
      <dgm:prSet/>
      <dgm:spPr/>
      <dgm:t>
        <a:bodyPr/>
        <a:lstStyle/>
        <a:p>
          <a:endParaRPr lang="en-US"/>
        </a:p>
      </dgm:t>
    </dgm:pt>
    <dgm:pt modelId="{D74837CB-301A-4EBB-B1BF-A2B4B487AB56}">
      <dgm:prSet/>
      <dgm:spPr/>
      <dgm:t>
        <a:bodyPr/>
        <a:lstStyle/>
        <a:p>
          <a:r>
            <a:rPr lang="en-US"/>
            <a:t>1.Robot navigation in ROS  programming</a:t>
          </a:r>
        </a:p>
      </dgm:t>
    </dgm:pt>
    <dgm:pt modelId="{7C220AE9-8479-42B5-B5F3-1CC4B2EDDD1A}" type="parTrans" cxnId="{92EF0112-1BA4-49F4-865A-BA7BEFEC03E6}">
      <dgm:prSet/>
      <dgm:spPr/>
      <dgm:t>
        <a:bodyPr/>
        <a:lstStyle/>
        <a:p>
          <a:endParaRPr lang="en-US"/>
        </a:p>
      </dgm:t>
    </dgm:pt>
    <dgm:pt modelId="{29F56A34-7499-4755-A7BF-3F88D24E93C9}" type="sibTrans" cxnId="{92EF0112-1BA4-49F4-865A-BA7BEFEC03E6}">
      <dgm:prSet/>
      <dgm:spPr/>
      <dgm:t>
        <a:bodyPr/>
        <a:lstStyle/>
        <a:p>
          <a:endParaRPr lang="en-US"/>
        </a:p>
      </dgm:t>
    </dgm:pt>
    <dgm:pt modelId="{66A81199-61BA-4577-9212-9F8A611A2551}">
      <dgm:prSet/>
      <dgm:spPr/>
      <dgm:t>
        <a:bodyPr/>
        <a:lstStyle/>
        <a:p>
          <a:r>
            <a:rPr lang="en-US"/>
            <a:t>2. Robot vision</a:t>
          </a:r>
        </a:p>
      </dgm:t>
    </dgm:pt>
    <dgm:pt modelId="{AD2F1139-447F-4FB0-A0C8-1D849565666C}" type="parTrans" cxnId="{93441EBA-73D7-4F36-9E72-1114F9256F06}">
      <dgm:prSet/>
      <dgm:spPr/>
      <dgm:t>
        <a:bodyPr/>
        <a:lstStyle/>
        <a:p>
          <a:endParaRPr lang="en-US"/>
        </a:p>
      </dgm:t>
    </dgm:pt>
    <dgm:pt modelId="{24EC5101-ECD6-4DED-ABAC-D897EBB3B621}" type="sibTrans" cxnId="{93441EBA-73D7-4F36-9E72-1114F9256F06}">
      <dgm:prSet/>
      <dgm:spPr/>
      <dgm:t>
        <a:bodyPr/>
        <a:lstStyle/>
        <a:p>
          <a:endParaRPr lang="en-US"/>
        </a:p>
      </dgm:t>
    </dgm:pt>
    <dgm:pt modelId="{57B76F31-BC50-458A-8A50-81E21D254CC4}" type="pres">
      <dgm:prSet presAssocID="{651B5F0E-125D-4AAB-AF06-325F6BEE6295}" presName="root" presStyleCnt="0">
        <dgm:presLayoutVars>
          <dgm:dir/>
          <dgm:resizeHandles val="exact"/>
        </dgm:presLayoutVars>
      </dgm:prSet>
      <dgm:spPr/>
    </dgm:pt>
    <dgm:pt modelId="{BA7828A7-3A80-454A-8E92-08E5AC40FFF1}" type="pres">
      <dgm:prSet presAssocID="{8547C17F-AF20-435B-9C45-EA9DA23697B1}" presName="compNode" presStyleCnt="0"/>
      <dgm:spPr/>
    </dgm:pt>
    <dgm:pt modelId="{E33A506E-7A66-4BDF-B3B4-BF36E2914E8A}" type="pres">
      <dgm:prSet presAssocID="{8547C17F-AF20-435B-9C45-EA9DA23697B1}" presName="bgRect" presStyleLbl="bgShp" presStyleIdx="0" presStyleCnt="3"/>
      <dgm:spPr/>
    </dgm:pt>
    <dgm:pt modelId="{C7F668E6-4E10-4290-8C25-7D89AF716F10}" type="pres">
      <dgm:prSet presAssocID="{8547C17F-AF20-435B-9C45-EA9DA23697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pple"/>
        </a:ext>
      </dgm:extLst>
    </dgm:pt>
    <dgm:pt modelId="{663928B4-7C4B-4E63-9050-E9C5A711C6DA}" type="pres">
      <dgm:prSet presAssocID="{8547C17F-AF20-435B-9C45-EA9DA23697B1}" presName="spaceRect" presStyleCnt="0"/>
      <dgm:spPr/>
    </dgm:pt>
    <dgm:pt modelId="{9684D73C-FE87-40D7-9526-75A416F8182D}" type="pres">
      <dgm:prSet presAssocID="{8547C17F-AF20-435B-9C45-EA9DA23697B1}" presName="parTx" presStyleLbl="revTx" presStyleIdx="0" presStyleCnt="3">
        <dgm:presLayoutVars>
          <dgm:chMax val="0"/>
          <dgm:chPref val="0"/>
        </dgm:presLayoutVars>
      </dgm:prSet>
      <dgm:spPr/>
    </dgm:pt>
    <dgm:pt modelId="{575321F7-4DB4-46FE-A068-4A8CF2C6893C}" type="pres">
      <dgm:prSet presAssocID="{3CA33A07-7B14-4C09-89DF-7EB5407B2F51}" presName="sibTrans" presStyleCnt="0"/>
      <dgm:spPr/>
    </dgm:pt>
    <dgm:pt modelId="{A0C7748B-4CFB-4BC2-9AD7-66D8CBCFFE46}" type="pres">
      <dgm:prSet presAssocID="{D74837CB-301A-4EBB-B1BF-A2B4B487AB56}" presName="compNode" presStyleCnt="0"/>
      <dgm:spPr/>
    </dgm:pt>
    <dgm:pt modelId="{896F6AD0-E39E-4896-AD84-96F8279A6104}" type="pres">
      <dgm:prSet presAssocID="{D74837CB-301A-4EBB-B1BF-A2B4B487AB56}" presName="bgRect" presStyleLbl="bgShp" presStyleIdx="1" presStyleCnt="3"/>
      <dgm:spPr/>
    </dgm:pt>
    <dgm:pt modelId="{6E927C90-9257-4283-8533-4C138D134E89}" type="pres">
      <dgm:prSet presAssocID="{D74837CB-301A-4EBB-B1BF-A2B4B487AB5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cket"/>
        </a:ext>
      </dgm:extLst>
    </dgm:pt>
    <dgm:pt modelId="{9D0CC6E2-E3D6-4F7C-AF58-5384F12EE446}" type="pres">
      <dgm:prSet presAssocID="{D74837CB-301A-4EBB-B1BF-A2B4B487AB56}" presName="spaceRect" presStyleCnt="0"/>
      <dgm:spPr/>
    </dgm:pt>
    <dgm:pt modelId="{C368E02B-9C8D-424E-A7EB-7B669590EE55}" type="pres">
      <dgm:prSet presAssocID="{D74837CB-301A-4EBB-B1BF-A2B4B487AB56}" presName="parTx" presStyleLbl="revTx" presStyleIdx="1" presStyleCnt="3">
        <dgm:presLayoutVars>
          <dgm:chMax val="0"/>
          <dgm:chPref val="0"/>
        </dgm:presLayoutVars>
      </dgm:prSet>
      <dgm:spPr/>
    </dgm:pt>
    <dgm:pt modelId="{D81E9677-9760-455C-8A75-13F4A51563BA}" type="pres">
      <dgm:prSet presAssocID="{29F56A34-7499-4755-A7BF-3F88D24E93C9}" presName="sibTrans" presStyleCnt="0"/>
      <dgm:spPr/>
    </dgm:pt>
    <dgm:pt modelId="{5CEE42BC-07D2-42DA-B933-D2650BFE2208}" type="pres">
      <dgm:prSet presAssocID="{66A81199-61BA-4577-9212-9F8A611A2551}" presName="compNode" presStyleCnt="0"/>
      <dgm:spPr/>
    </dgm:pt>
    <dgm:pt modelId="{173140BD-131E-41BA-9D50-452ED8EB4130}" type="pres">
      <dgm:prSet presAssocID="{66A81199-61BA-4577-9212-9F8A611A2551}" presName="bgRect" presStyleLbl="bgShp" presStyleIdx="2" presStyleCnt="3"/>
      <dgm:spPr/>
    </dgm:pt>
    <dgm:pt modelId="{8A26E5FD-288B-4C11-A0B1-6CB47D521EA9}" type="pres">
      <dgm:prSet presAssocID="{66A81199-61BA-4577-9212-9F8A611A255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071A2395-C6E4-4C62-B3FF-B4E581A6CE9E}" type="pres">
      <dgm:prSet presAssocID="{66A81199-61BA-4577-9212-9F8A611A2551}" presName="spaceRect" presStyleCnt="0"/>
      <dgm:spPr/>
    </dgm:pt>
    <dgm:pt modelId="{0C8DD3DC-BC8F-4CED-A88C-97FB8F935558}" type="pres">
      <dgm:prSet presAssocID="{66A81199-61BA-4577-9212-9F8A611A2551}" presName="parTx" presStyleLbl="revTx" presStyleIdx="2" presStyleCnt="3">
        <dgm:presLayoutVars>
          <dgm:chMax val="0"/>
          <dgm:chPref val="0"/>
        </dgm:presLayoutVars>
      </dgm:prSet>
      <dgm:spPr/>
    </dgm:pt>
  </dgm:ptLst>
  <dgm:cxnLst>
    <dgm:cxn modelId="{92EF0112-1BA4-49F4-865A-BA7BEFEC03E6}" srcId="{651B5F0E-125D-4AAB-AF06-325F6BEE6295}" destId="{D74837CB-301A-4EBB-B1BF-A2B4B487AB56}" srcOrd="1" destOrd="0" parTransId="{7C220AE9-8479-42B5-B5F3-1CC4B2EDDD1A}" sibTransId="{29F56A34-7499-4755-A7BF-3F88D24E93C9}"/>
    <dgm:cxn modelId="{8437F63A-7355-42AD-96C4-9F4965769FD3}" type="presOf" srcId="{651B5F0E-125D-4AAB-AF06-325F6BEE6295}" destId="{57B76F31-BC50-458A-8A50-81E21D254CC4}" srcOrd="0" destOrd="0" presId="urn:microsoft.com/office/officeart/2018/2/layout/IconVerticalSolidList"/>
    <dgm:cxn modelId="{7F05055A-A340-40DC-ADE0-47DCD7E68464}" type="presOf" srcId="{66A81199-61BA-4577-9212-9F8A611A2551}" destId="{0C8DD3DC-BC8F-4CED-A88C-97FB8F935558}" srcOrd="0" destOrd="0" presId="urn:microsoft.com/office/officeart/2018/2/layout/IconVerticalSolidList"/>
    <dgm:cxn modelId="{38EB0CA1-2860-4F91-94CA-E0831068E29E}" type="presOf" srcId="{8547C17F-AF20-435B-9C45-EA9DA23697B1}" destId="{9684D73C-FE87-40D7-9526-75A416F8182D}" srcOrd="0" destOrd="0" presId="urn:microsoft.com/office/officeart/2018/2/layout/IconVerticalSolidList"/>
    <dgm:cxn modelId="{40BCA0AE-AAA4-4664-966E-16FDC8168B2E}" type="presOf" srcId="{D74837CB-301A-4EBB-B1BF-A2B4B487AB56}" destId="{C368E02B-9C8D-424E-A7EB-7B669590EE55}" srcOrd="0" destOrd="0" presId="urn:microsoft.com/office/officeart/2018/2/layout/IconVerticalSolidList"/>
    <dgm:cxn modelId="{93441EBA-73D7-4F36-9E72-1114F9256F06}" srcId="{651B5F0E-125D-4AAB-AF06-325F6BEE6295}" destId="{66A81199-61BA-4577-9212-9F8A611A2551}" srcOrd="2" destOrd="0" parTransId="{AD2F1139-447F-4FB0-A0C8-1D849565666C}" sibTransId="{24EC5101-ECD6-4DED-ABAC-D897EBB3B621}"/>
    <dgm:cxn modelId="{3A55B4C7-4D58-44BC-87C3-2E4C7316E246}" srcId="{651B5F0E-125D-4AAB-AF06-325F6BEE6295}" destId="{8547C17F-AF20-435B-9C45-EA9DA23697B1}" srcOrd="0" destOrd="0" parTransId="{00C9ED98-2A47-408F-BB2D-70E7FC612C24}" sibTransId="{3CA33A07-7B14-4C09-89DF-7EB5407B2F51}"/>
    <dgm:cxn modelId="{A6D615E1-B9BF-4461-B797-353560216138}" type="presParOf" srcId="{57B76F31-BC50-458A-8A50-81E21D254CC4}" destId="{BA7828A7-3A80-454A-8E92-08E5AC40FFF1}" srcOrd="0" destOrd="0" presId="urn:microsoft.com/office/officeart/2018/2/layout/IconVerticalSolidList"/>
    <dgm:cxn modelId="{B3E491B4-B614-4D39-AF49-F188CC965D8A}" type="presParOf" srcId="{BA7828A7-3A80-454A-8E92-08E5AC40FFF1}" destId="{E33A506E-7A66-4BDF-B3B4-BF36E2914E8A}" srcOrd="0" destOrd="0" presId="urn:microsoft.com/office/officeart/2018/2/layout/IconVerticalSolidList"/>
    <dgm:cxn modelId="{895839CF-BCD1-4457-B9DF-819BBE32CAF0}" type="presParOf" srcId="{BA7828A7-3A80-454A-8E92-08E5AC40FFF1}" destId="{C7F668E6-4E10-4290-8C25-7D89AF716F10}" srcOrd="1" destOrd="0" presId="urn:microsoft.com/office/officeart/2018/2/layout/IconVerticalSolidList"/>
    <dgm:cxn modelId="{749EF88B-8742-4231-A0C5-F075882D5CA0}" type="presParOf" srcId="{BA7828A7-3A80-454A-8E92-08E5AC40FFF1}" destId="{663928B4-7C4B-4E63-9050-E9C5A711C6DA}" srcOrd="2" destOrd="0" presId="urn:microsoft.com/office/officeart/2018/2/layout/IconVerticalSolidList"/>
    <dgm:cxn modelId="{1B05F00C-1CEF-400B-B752-8AA90ACF6EA7}" type="presParOf" srcId="{BA7828A7-3A80-454A-8E92-08E5AC40FFF1}" destId="{9684D73C-FE87-40D7-9526-75A416F8182D}" srcOrd="3" destOrd="0" presId="urn:microsoft.com/office/officeart/2018/2/layout/IconVerticalSolidList"/>
    <dgm:cxn modelId="{2096E3E5-FE8B-4FB1-8442-FEA5E6182EFE}" type="presParOf" srcId="{57B76F31-BC50-458A-8A50-81E21D254CC4}" destId="{575321F7-4DB4-46FE-A068-4A8CF2C6893C}" srcOrd="1" destOrd="0" presId="urn:microsoft.com/office/officeart/2018/2/layout/IconVerticalSolidList"/>
    <dgm:cxn modelId="{23D28CDD-EFFC-4FAA-B6D1-555A57D4CC55}" type="presParOf" srcId="{57B76F31-BC50-458A-8A50-81E21D254CC4}" destId="{A0C7748B-4CFB-4BC2-9AD7-66D8CBCFFE46}" srcOrd="2" destOrd="0" presId="urn:microsoft.com/office/officeart/2018/2/layout/IconVerticalSolidList"/>
    <dgm:cxn modelId="{411C4002-D449-4C4F-97C9-C25E075814F6}" type="presParOf" srcId="{A0C7748B-4CFB-4BC2-9AD7-66D8CBCFFE46}" destId="{896F6AD0-E39E-4896-AD84-96F8279A6104}" srcOrd="0" destOrd="0" presId="urn:microsoft.com/office/officeart/2018/2/layout/IconVerticalSolidList"/>
    <dgm:cxn modelId="{4075C442-286C-463F-B414-E90B1FB4072C}" type="presParOf" srcId="{A0C7748B-4CFB-4BC2-9AD7-66D8CBCFFE46}" destId="{6E927C90-9257-4283-8533-4C138D134E89}" srcOrd="1" destOrd="0" presId="urn:microsoft.com/office/officeart/2018/2/layout/IconVerticalSolidList"/>
    <dgm:cxn modelId="{A03E8A7D-FE9C-49B0-B374-E8582A6E9CA1}" type="presParOf" srcId="{A0C7748B-4CFB-4BC2-9AD7-66D8CBCFFE46}" destId="{9D0CC6E2-E3D6-4F7C-AF58-5384F12EE446}" srcOrd="2" destOrd="0" presId="urn:microsoft.com/office/officeart/2018/2/layout/IconVerticalSolidList"/>
    <dgm:cxn modelId="{7F63173E-1137-4789-9E06-2E2A427632C1}" type="presParOf" srcId="{A0C7748B-4CFB-4BC2-9AD7-66D8CBCFFE46}" destId="{C368E02B-9C8D-424E-A7EB-7B669590EE55}" srcOrd="3" destOrd="0" presId="urn:microsoft.com/office/officeart/2018/2/layout/IconVerticalSolidList"/>
    <dgm:cxn modelId="{52580BCB-2EB6-46A4-A520-BA6B32AE2326}" type="presParOf" srcId="{57B76F31-BC50-458A-8A50-81E21D254CC4}" destId="{D81E9677-9760-455C-8A75-13F4A51563BA}" srcOrd="3" destOrd="0" presId="urn:microsoft.com/office/officeart/2018/2/layout/IconVerticalSolidList"/>
    <dgm:cxn modelId="{83044944-1E92-4829-B05B-DF22CF18E032}" type="presParOf" srcId="{57B76F31-BC50-458A-8A50-81E21D254CC4}" destId="{5CEE42BC-07D2-42DA-B933-D2650BFE2208}" srcOrd="4" destOrd="0" presId="urn:microsoft.com/office/officeart/2018/2/layout/IconVerticalSolidList"/>
    <dgm:cxn modelId="{CEB3AFD1-05BC-4314-905D-8741ED7267DD}" type="presParOf" srcId="{5CEE42BC-07D2-42DA-B933-D2650BFE2208}" destId="{173140BD-131E-41BA-9D50-452ED8EB4130}" srcOrd="0" destOrd="0" presId="urn:microsoft.com/office/officeart/2018/2/layout/IconVerticalSolidList"/>
    <dgm:cxn modelId="{ECC78669-E341-4FF2-A5BA-9105CA3C6579}" type="presParOf" srcId="{5CEE42BC-07D2-42DA-B933-D2650BFE2208}" destId="{8A26E5FD-288B-4C11-A0B1-6CB47D521EA9}" srcOrd="1" destOrd="0" presId="urn:microsoft.com/office/officeart/2018/2/layout/IconVerticalSolidList"/>
    <dgm:cxn modelId="{6CE49906-FC18-4DDA-8393-37F89DFF2CAA}" type="presParOf" srcId="{5CEE42BC-07D2-42DA-B933-D2650BFE2208}" destId="{071A2395-C6E4-4C62-B3FF-B4E581A6CE9E}" srcOrd="2" destOrd="0" presId="urn:microsoft.com/office/officeart/2018/2/layout/IconVerticalSolidList"/>
    <dgm:cxn modelId="{A9DD26E8-6ECC-414C-A017-2FFBA8E03F2D}" type="presParOf" srcId="{5CEE42BC-07D2-42DA-B933-D2650BFE2208}" destId="{0C8DD3DC-BC8F-4CED-A88C-97FB8F93555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E8A010-BBF0-49FC-8EA9-BAD31C3E30B9}"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CE4EE3C-E172-4D72-81BC-FFA5B58A91FD}">
      <dgm:prSet custT="1"/>
      <dgm:spPr/>
      <dgm:t>
        <a:bodyPr/>
        <a:lstStyle/>
        <a:p>
          <a:r>
            <a:rPr lang="en-GB" sz="1400" dirty="0"/>
            <a:t>To move robot from one waypoint to other python script is used in ROS.</a:t>
          </a:r>
          <a:endParaRPr lang="en-US" sz="1400" dirty="0"/>
        </a:p>
      </dgm:t>
    </dgm:pt>
    <dgm:pt modelId="{E0BFBB42-A6F0-445C-8D11-3B4E21911308}" type="parTrans" cxnId="{1D27ABEA-654F-4CF3-AF9B-E26906289B8C}">
      <dgm:prSet/>
      <dgm:spPr/>
      <dgm:t>
        <a:bodyPr/>
        <a:lstStyle/>
        <a:p>
          <a:endParaRPr lang="en-US"/>
        </a:p>
      </dgm:t>
    </dgm:pt>
    <dgm:pt modelId="{F3C4DF90-3A35-4626-914B-354F0C43FE8F}" type="sibTrans" cxnId="{1D27ABEA-654F-4CF3-AF9B-E26906289B8C}">
      <dgm:prSet/>
      <dgm:spPr/>
      <dgm:t>
        <a:bodyPr/>
        <a:lstStyle/>
        <a:p>
          <a:endParaRPr lang="en-US"/>
        </a:p>
      </dgm:t>
    </dgm:pt>
    <dgm:pt modelId="{CB476320-ACEC-4AFD-93C3-CEBE37073C47}">
      <dgm:prSet custT="1"/>
      <dgm:spPr/>
      <dgm:t>
        <a:bodyPr/>
        <a:lstStyle/>
        <a:p>
          <a:r>
            <a:rPr lang="en-GB" sz="1400" dirty="0"/>
            <a:t>The </a:t>
          </a:r>
          <a:r>
            <a:rPr lang="en-GB" sz="1400" dirty="0" err="1"/>
            <a:t>MoveBaseGoal</a:t>
          </a:r>
          <a:r>
            <a:rPr lang="en-GB" sz="1400" dirty="0"/>
            <a:t> class is used to describe the next goal that should be moved where the new X and Y locations will be as well as the final orientation or 'pose' that will be assumed once the endpoint is reached. A </a:t>
          </a:r>
          <a:r>
            <a:rPr lang="en-GB" sz="1400" dirty="0" err="1"/>
            <a:t>SimpleActionClient</a:t>
          </a:r>
          <a:r>
            <a:rPr lang="en-GB" sz="1400" dirty="0"/>
            <a:t> is formed, and the new goal is sent to the </a:t>
          </a:r>
          <a:r>
            <a:rPr lang="en-GB" sz="1400" dirty="0" err="1"/>
            <a:t>move_basic</a:t>
          </a:r>
          <a:r>
            <a:rPr lang="en-GB" sz="1400" dirty="0"/>
            <a:t> server, which is where </a:t>
          </a:r>
          <a:r>
            <a:rPr lang="en-GB" sz="1400" dirty="0" err="1"/>
            <a:t>move_basic</a:t>
          </a:r>
          <a:r>
            <a:rPr lang="en-GB" sz="1400" dirty="0"/>
            <a:t> receives new goals. A result is requested from the </a:t>
          </a:r>
          <a:r>
            <a:rPr lang="en-GB" sz="1400" dirty="0" err="1"/>
            <a:t>move_basic</a:t>
          </a:r>
          <a:r>
            <a:rPr lang="en-GB" sz="1400" dirty="0"/>
            <a:t> server using our just used client interface</a:t>
          </a:r>
          <a:endParaRPr lang="en-US" sz="1400" dirty="0"/>
        </a:p>
      </dgm:t>
    </dgm:pt>
    <dgm:pt modelId="{CB5472C7-C0F0-4E5E-878A-78D2B0F1FCD0}" type="parTrans" cxnId="{FB6B480D-C302-446C-9472-88F3D825B61A}">
      <dgm:prSet/>
      <dgm:spPr/>
      <dgm:t>
        <a:bodyPr/>
        <a:lstStyle/>
        <a:p>
          <a:endParaRPr lang="en-US"/>
        </a:p>
      </dgm:t>
    </dgm:pt>
    <dgm:pt modelId="{C7793BDF-5966-4829-96B6-7E7D8AF157A0}" type="sibTrans" cxnId="{FB6B480D-C302-446C-9472-88F3D825B61A}">
      <dgm:prSet/>
      <dgm:spPr/>
      <dgm:t>
        <a:bodyPr/>
        <a:lstStyle/>
        <a:p>
          <a:endParaRPr lang="en-US"/>
        </a:p>
      </dgm:t>
    </dgm:pt>
    <dgm:pt modelId="{9808A951-B544-4739-9563-9C4A045235DA}" type="pres">
      <dgm:prSet presAssocID="{45E8A010-BBF0-49FC-8EA9-BAD31C3E30B9}" presName="root" presStyleCnt="0">
        <dgm:presLayoutVars>
          <dgm:dir/>
          <dgm:resizeHandles val="exact"/>
        </dgm:presLayoutVars>
      </dgm:prSet>
      <dgm:spPr/>
    </dgm:pt>
    <dgm:pt modelId="{22867500-BBF1-40A4-A142-26BC93436306}" type="pres">
      <dgm:prSet presAssocID="{7CE4EE3C-E172-4D72-81BC-FFA5B58A91FD}" presName="compNode" presStyleCnt="0"/>
      <dgm:spPr/>
    </dgm:pt>
    <dgm:pt modelId="{60DDE32A-F057-4501-AB89-25E40CC90355}" type="pres">
      <dgm:prSet presAssocID="{7CE4EE3C-E172-4D72-81BC-FFA5B58A91F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3E54C03B-ADB3-48DE-BB2E-9387B0FC3157}" type="pres">
      <dgm:prSet presAssocID="{7CE4EE3C-E172-4D72-81BC-FFA5B58A91FD}" presName="spaceRect" presStyleCnt="0"/>
      <dgm:spPr/>
    </dgm:pt>
    <dgm:pt modelId="{E8EB75C8-0E8C-4018-ABAF-2B3D94C9E4CC}" type="pres">
      <dgm:prSet presAssocID="{7CE4EE3C-E172-4D72-81BC-FFA5B58A91FD}" presName="textRect" presStyleLbl="revTx" presStyleIdx="0" presStyleCnt="2">
        <dgm:presLayoutVars>
          <dgm:chMax val="1"/>
          <dgm:chPref val="1"/>
        </dgm:presLayoutVars>
      </dgm:prSet>
      <dgm:spPr/>
    </dgm:pt>
    <dgm:pt modelId="{3F6F12B8-037F-4F4A-A141-2AC50111E880}" type="pres">
      <dgm:prSet presAssocID="{F3C4DF90-3A35-4626-914B-354F0C43FE8F}" presName="sibTrans" presStyleCnt="0"/>
      <dgm:spPr/>
    </dgm:pt>
    <dgm:pt modelId="{AA88336C-EE20-4B32-90BF-D6ECC28FACA3}" type="pres">
      <dgm:prSet presAssocID="{CB476320-ACEC-4AFD-93C3-CEBE37073C47}" presName="compNode" presStyleCnt="0"/>
      <dgm:spPr/>
    </dgm:pt>
    <dgm:pt modelId="{20344F92-E476-4EDE-9C38-056133F19777}" type="pres">
      <dgm:prSet presAssocID="{CB476320-ACEC-4AFD-93C3-CEBE37073C4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8595F1DF-BC2F-4E99-9305-CA166F951124}" type="pres">
      <dgm:prSet presAssocID="{CB476320-ACEC-4AFD-93C3-CEBE37073C47}" presName="spaceRect" presStyleCnt="0"/>
      <dgm:spPr/>
    </dgm:pt>
    <dgm:pt modelId="{9A12F6BD-5C56-4562-A7C5-C6B0B9FB0568}" type="pres">
      <dgm:prSet presAssocID="{CB476320-ACEC-4AFD-93C3-CEBE37073C47}" presName="textRect" presStyleLbl="revTx" presStyleIdx="1" presStyleCnt="2">
        <dgm:presLayoutVars>
          <dgm:chMax val="1"/>
          <dgm:chPref val="1"/>
        </dgm:presLayoutVars>
      </dgm:prSet>
      <dgm:spPr/>
    </dgm:pt>
  </dgm:ptLst>
  <dgm:cxnLst>
    <dgm:cxn modelId="{FB6B480D-C302-446C-9472-88F3D825B61A}" srcId="{45E8A010-BBF0-49FC-8EA9-BAD31C3E30B9}" destId="{CB476320-ACEC-4AFD-93C3-CEBE37073C47}" srcOrd="1" destOrd="0" parTransId="{CB5472C7-C0F0-4E5E-878A-78D2B0F1FCD0}" sibTransId="{C7793BDF-5966-4829-96B6-7E7D8AF157A0}"/>
    <dgm:cxn modelId="{62602B91-E72F-44D6-958B-701759C7ECE8}" type="presOf" srcId="{7CE4EE3C-E172-4D72-81BC-FFA5B58A91FD}" destId="{E8EB75C8-0E8C-4018-ABAF-2B3D94C9E4CC}" srcOrd="0" destOrd="0" presId="urn:microsoft.com/office/officeart/2018/2/layout/IconLabelList"/>
    <dgm:cxn modelId="{4335E1B2-8FAE-44D3-8DAD-2F3C9485B992}" type="presOf" srcId="{CB476320-ACEC-4AFD-93C3-CEBE37073C47}" destId="{9A12F6BD-5C56-4562-A7C5-C6B0B9FB0568}" srcOrd="0" destOrd="0" presId="urn:microsoft.com/office/officeart/2018/2/layout/IconLabelList"/>
    <dgm:cxn modelId="{1D27ABEA-654F-4CF3-AF9B-E26906289B8C}" srcId="{45E8A010-BBF0-49FC-8EA9-BAD31C3E30B9}" destId="{7CE4EE3C-E172-4D72-81BC-FFA5B58A91FD}" srcOrd="0" destOrd="0" parTransId="{E0BFBB42-A6F0-445C-8D11-3B4E21911308}" sibTransId="{F3C4DF90-3A35-4626-914B-354F0C43FE8F}"/>
    <dgm:cxn modelId="{FC68EBF1-901A-4DEB-9295-7A3B06269A13}" type="presOf" srcId="{45E8A010-BBF0-49FC-8EA9-BAD31C3E30B9}" destId="{9808A951-B544-4739-9563-9C4A045235DA}" srcOrd="0" destOrd="0" presId="urn:microsoft.com/office/officeart/2018/2/layout/IconLabelList"/>
    <dgm:cxn modelId="{463F6423-693B-4D46-BE77-959E3994E673}" type="presParOf" srcId="{9808A951-B544-4739-9563-9C4A045235DA}" destId="{22867500-BBF1-40A4-A142-26BC93436306}" srcOrd="0" destOrd="0" presId="urn:microsoft.com/office/officeart/2018/2/layout/IconLabelList"/>
    <dgm:cxn modelId="{90C19708-7D4F-44E3-B70B-72F97CD9109D}" type="presParOf" srcId="{22867500-BBF1-40A4-A142-26BC93436306}" destId="{60DDE32A-F057-4501-AB89-25E40CC90355}" srcOrd="0" destOrd="0" presId="urn:microsoft.com/office/officeart/2018/2/layout/IconLabelList"/>
    <dgm:cxn modelId="{D07A5D04-FC2D-412B-86D0-F685E8845962}" type="presParOf" srcId="{22867500-BBF1-40A4-A142-26BC93436306}" destId="{3E54C03B-ADB3-48DE-BB2E-9387B0FC3157}" srcOrd="1" destOrd="0" presId="urn:microsoft.com/office/officeart/2018/2/layout/IconLabelList"/>
    <dgm:cxn modelId="{0A1185B3-DC93-4B1D-B5B2-E74CDC6046A5}" type="presParOf" srcId="{22867500-BBF1-40A4-A142-26BC93436306}" destId="{E8EB75C8-0E8C-4018-ABAF-2B3D94C9E4CC}" srcOrd="2" destOrd="0" presId="urn:microsoft.com/office/officeart/2018/2/layout/IconLabelList"/>
    <dgm:cxn modelId="{2452DCD3-0501-474E-A1A6-7D607883B66E}" type="presParOf" srcId="{9808A951-B544-4739-9563-9C4A045235DA}" destId="{3F6F12B8-037F-4F4A-A141-2AC50111E880}" srcOrd="1" destOrd="0" presId="urn:microsoft.com/office/officeart/2018/2/layout/IconLabelList"/>
    <dgm:cxn modelId="{58073B3F-DF28-4055-9E0A-31BF6F8A4882}" type="presParOf" srcId="{9808A951-B544-4739-9563-9C4A045235DA}" destId="{AA88336C-EE20-4B32-90BF-D6ECC28FACA3}" srcOrd="2" destOrd="0" presId="urn:microsoft.com/office/officeart/2018/2/layout/IconLabelList"/>
    <dgm:cxn modelId="{521AE109-7D2B-40AB-992B-CEC67E8BA2EF}" type="presParOf" srcId="{AA88336C-EE20-4B32-90BF-D6ECC28FACA3}" destId="{20344F92-E476-4EDE-9C38-056133F19777}" srcOrd="0" destOrd="0" presId="urn:microsoft.com/office/officeart/2018/2/layout/IconLabelList"/>
    <dgm:cxn modelId="{4B3D648F-0FCE-4151-8CD2-D1D354A0ED6D}" type="presParOf" srcId="{AA88336C-EE20-4B32-90BF-D6ECC28FACA3}" destId="{8595F1DF-BC2F-4E99-9305-CA166F951124}" srcOrd="1" destOrd="0" presId="urn:microsoft.com/office/officeart/2018/2/layout/IconLabelList"/>
    <dgm:cxn modelId="{5EE3BD2F-7B1A-41EB-887E-B48055601157}" type="presParOf" srcId="{AA88336C-EE20-4B32-90BF-D6ECC28FACA3}" destId="{9A12F6BD-5C56-4562-A7C5-C6B0B9FB056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3A506E-7A66-4BDF-B3B4-BF36E2914E8A}">
      <dsp:nvSpPr>
        <dsp:cNvPr id="0" name=""/>
        <dsp:cNvSpPr/>
      </dsp:nvSpPr>
      <dsp:spPr>
        <a:xfrm>
          <a:off x="0" y="671"/>
          <a:ext cx="6263640" cy="157238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F668E6-4E10-4290-8C25-7D89AF716F10}">
      <dsp:nvSpPr>
        <dsp:cNvPr id="0" name=""/>
        <dsp:cNvSpPr/>
      </dsp:nvSpPr>
      <dsp:spPr>
        <a:xfrm>
          <a:off x="475646" y="354458"/>
          <a:ext cx="864811" cy="8648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684D73C-FE87-40D7-9526-75A416F8182D}">
      <dsp:nvSpPr>
        <dsp:cNvPr id="0" name=""/>
        <dsp:cNvSpPr/>
      </dsp:nvSpPr>
      <dsp:spPr>
        <a:xfrm>
          <a:off x="1816103" y="671"/>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To move the robot autonomously and count the number of fruits in the vineyard two things are important</a:t>
          </a:r>
        </a:p>
      </dsp:txBody>
      <dsp:txXfrm>
        <a:off x="1816103" y="671"/>
        <a:ext cx="4447536" cy="1572384"/>
      </dsp:txXfrm>
    </dsp:sp>
    <dsp:sp modelId="{896F6AD0-E39E-4896-AD84-96F8279A6104}">
      <dsp:nvSpPr>
        <dsp:cNvPr id="0" name=""/>
        <dsp:cNvSpPr/>
      </dsp:nvSpPr>
      <dsp:spPr>
        <a:xfrm>
          <a:off x="0" y="1966151"/>
          <a:ext cx="6263640" cy="15723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927C90-9257-4283-8533-4C138D134E89}">
      <dsp:nvSpPr>
        <dsp:cNvPr id="0" name=""/>
        <dsp:cNvSpPr/>
      </dsp:nvSpPr>
      <dsp:spPr>
        <a:xfrm>
          <a:off x="475646" y="2319938"/>
          <a:ext cx="864811" cy="8648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68E02B-9C8D-424E-A7EB-7B669590EE55}">
      <dsp:nvSpPr>
        <dsp:cNvPr id="0" name=""/>
        <dsp:cNvSpPr/>
      </dsp:nvSpPr>
      <dsp:spPr>
        <a:xfrm>
          <a:off x="1816103" y="1966151"/>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1.Robot navigation in ROS  programming</a:t>
          </a:r>
        </a:p>
      </dsp:txBody>
      <dsp:txXfrm>
        <a:off x="1816103" y="1966151"/>
        <a:ext cx="4447536" cy="1572384"/>
      </dsp:txXfrm>
    </dsp:sp>
    <dsp:sp modelId="{173140BD-131E-41BA-9D50-452ED8EB4130}">
      <dsp:nvSpPr>
        <dsp:cNvPr id="0" name=""/>
        <dsp:cNvSpPr/>
      </dsp:nvSpPr>
      <dsp:spPr>
        <a:xfrm>
          <a:off x="0" y="3931632"/>
          <a:ext cx="6263640" cy="157238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26E5FD-288B-4C11-A0B1-6CB47D521EA9}">
      <dsp:nvSpPr>
        <dsp:cNvPr id="0" name=""/>
        <dsp:cNvSpPr/>
      </dsp:nvSpPr>
      <dsp:spPr>
        <a:xfrm>
          <a:off x="475646" y="4285418"/>
          <a:ext cx="864811" cy="86481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8DD3DC-BC8F-4CED-A88C-97FB8F935558}">
      <dsp:nvSpPr>
        <dsp:cNvPr id="0" name=""/>
        <dsp:cNvSpPr/>
      </dsp:nvSpPr>
      <dsp:spPr>
        <a:xfrm>
          <a:off x="1816103" y="3931632"/>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2. Robot vision</a:t>
          </a:r>
        </a:p>
      </dsp:txBody>
      <dsp:txXfrm>
        <a:off x="1816103" y="3931632"/>
        <a:ext cx="4447536" cy="15723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DDE32A-F057-4501-AB89-25E40CC90355}">
      <dsp:nvSpPr>
        <dsp:cNvPr id="0" name=""/>
        <dsp:cNvSpPr/>
      </dsp:nvSpPr>
      <dsp:spPr>
        <a:xfrm>
          <a:off x="1747800" y="105641"/>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EB75C8-0E8C-4018-ABAF-2B3D94C9E4CC}">
      <dsp:nvSpPr>
        <dsp:cNvPr id="0" name=""/>
        <dsp:cNvSpPr/>
      </dsp:nvSpPr>
      <dsp:spPr>
        <a:xfrm>
          <a:off x="559800" y="2670696"/>
          <a:ext cx="4320000" cy="157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GB" sz="1400" kern="1200" dirty="0"/>
            <a:t>To move robot from one waypoint to other python script is used in ROS.</a:t>
          </a:r>
          <a:endParaRPr lang="en-US" sz="1400" kern="1200" dirty="0"/>
        </a:p>
      </dsp:txBody>
      <dsp:txXfrm>
        <a:off x="559800" y="2670696"/>
        <a:ext cx="4320000" cy="1575000"/>
      </dsp:txXfrm>
    </dsp:sp>
    <dsp:sp modelId="{20344F92-E476-4EDE-9C38-056133F19777}">
      <dsp:nvSpPr>
        <dsp:cNvPr id="0" name=""/>
        <dsp:cNvSpPr/>
      </dsp:nvSpPr>
      <dsp:spPr>
        <a:xfrm>
          <a:off x="6823800" y="105641"/>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A12F6BD-5C56-4562-A7C5-C6B0B9FB0568}">
      <dsp:nvSpPr>
        <dsp:cNvPr id="0" name=""/>
        <dsp:cNvSpPr/>
      </dsp:nvSpPr>
      <dsp:spPr>
        <a:xfrm>
          <a:off x="5635800" y="2670696"/>
          <a:ext cx="4320000" cy="157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GB" sz="1400" kern="1200" dirty="0"/>
            <a:t>The </a:t>
          </a:r>
          <a:r>
            <a:rPr lang="en-GB" sz="1400" kern="1200" dirty="0" err="1"/>
            <a:t>MoveBaseGoal</a:t>
          </a:r>
          <a:r>
            <a:rPr lang="en-GB" sz="1400" kern="1200" dirty="0"/>
            <a:t> class is used to describe the next goal that should be moved where the new X and Y locations will be as well as the final orientation or 'pose' that will be assumed once the endpoint is reached. A </a:t>
          </a:r>
          <a:r>
            <a:rPr lang="en-GB" sz="1400" kern="1200" dirty="0" err="1"/>
            <a:t>SimpleActionClient</a:t>
          </a:r>
          <a:r>
            <a:rPr lang="en-GB" sz="1400" kern="1200" dirty="0"/>
            <a:t> is formed, and the new goal is sent to the </a:t>
          </a:r>
          <a:r>
            <a:rPr lang="en-GB" sz="1400" kern="1200" dirty="0" err="1"/>
            <a:t>move_basic</a:t>
          </a:r>
          <a:r>
            <a:rPr lang="en-GB" sz="1400" kern="1200" dirty="0"/>
            <a:t> server, which is where </a:t>
          </a:r>
          <a:r>
            <a:rPr lang="en-GB" sz="1400" kern="1200" dirty="0" err="1"/>
            <a:t>move_basic</a:t>
          </a:r>
          <a:r>
            <a:rPr lang="en-GB" sz="1400" kern="1200" dirty="0"/>
            <a:t> receives new goals. A result is requested from the </a:t>
          </a:r>
          <a:r>
            <a:rPr lang="en-GB" sz="1400" kern="1200" dirty="0" err="1"/>
            <a:t>move_basic</a:t>
          </a:r>
          <a:r>
            <a:rPr lang="en-GB" sz="1400" kern="1200" dirty="0"/>
            <a:t> server using our just used client interface</a:t>
          </a:r>
          <a:endParaRPr lang="en-US" sz="1400" kern="1200" dirty="0"/>
        </a:p>
      </dsp:txBody>
      <dsp:txXfrm>
        <a:off x="5635800" y="2670696"/>
        <a:ext cx="4320000" cy="1575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png>
</file>

<file path=ppt/media/image16.png>
</file>

<file path=ppt/media/image2.pn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22C7C-B9E4-814A-86B4-F8E6E9F4D63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9332839-C5C3-3C4D-BFDE-EF22C05620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93DF04A-902E-6E42-A7CA-6ACED3C6EBAC}"/>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1EF4330C-A1AE-C348-B2C3-A5B5513212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1EEA1A-B8C5-7C4C-85CD-53F9BB05E990}"/>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301480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B183A-1C6A-204F-A16F-5082B6556AF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AF60D06-BFD8-5348-AADE-382A78FB86B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13F081-97FE-9543-B363-32F8757AD9FF}"/>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29429A0D-3103-0543-BFF1-976E44E17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9C195F-4BFD-0244-B85A-83B01CFC5A78}"/>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4012022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56E426-7AD3-E341-90E7-52D509EFFBE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32E7C04-CFA9-8E45-8C18-E1AB1C4862F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6269DD5-459D-F746-BE95-806AFB4ED44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DAC607E0-06CD-0143-B914-693064DB1E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645535-8B00-5741-A8BB-4A7B6E542386}"/>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1211615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30972-880E-8D43-AC28-E0806A81535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2F9367E-FCA8-684E-9260-449A8342FDF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1C0FA24-8B36-F147-B884-F69182F6DF2E}"/>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A0EE8E81-EFF1-AF49-AB1F-EA223DE1E6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EA6E35-9E6B-E44E-AEE2-3A27EE13E153}"/>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400680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2BE91-7F76-D841-99FA-5975EA3EACB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C1003BF-6F43-254B-BFA0-387132338C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A21BB0B-7550-B24D-BF63-BB1B4D14BD90}"/>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8AE84AB7-A645-994F-B53F-1D905B615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81EC6-3FCF-564C-8DF6-B12C70FFAA8F}"/>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033511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B3BF-3340-2A4D-BB8B-FC1D8656476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ABF3370-992A-A449-A996-F1C13293D73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9D988DC-7CBC-5A48-B0EF-5B783925C33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B8C7D10-9AFF-6A49-A558-A335A87B196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C6D199D2-D70F-1649-BFE3-3953B0A6C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9E894-597E-9D43-9E6B-C76E8C47FE12}"/>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607813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1F87E-0F7F-FC43-879C-916A71BC50F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3D1C33-1066-454C-98C3-00FFAD41D7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9CDBE80-5835-2549-A520-BE091ABFD96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1AB6DD6-FE1B-8B45-8893-B52E57E36B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1F13EEA-8BF9-3C49-BCD0-87EE12F506E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A4741A4-6865-1A47-9B36-843BC905BDC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8" name="Footer Placeholder 7">
            <a:extLst>
              <a:ext uri="{FF2B5EF4-FFF2-40B4-BE49-F238E27FC236}">
                <a16:creationId xmlns:a16="http://schemas.microsoft.com/office/drawing/2014/main" id="{94FC895E-338B-2344-981F-A8F8954889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C9E849-C611-FB4D-B712-B226000F59F1}"/>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546368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D61F9-E409-E54F-964A-1A89A97D8F6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227DD3C-FD89-3C49-89AA-DC2BB7DF6CF6}"/>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4" name="Footer Placeholder 3">
            <a:extLst>
              <a:ext uri="{FF2B5EF4-FFF2-40B4-BE49-F238E27FC236}">
                <a16:creationId xmlns:a16="http://schemas.microsoft.com/office/drawing/2014/main" id="{E7D0C73F-C1F3-4D4C-83B2-BA7B3246DF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616A8D-A1A2-F24D-8A35-84619883338B}"/>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56188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813FCC-E81C-8648-BA3E-9E2CFCE9ED9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3" name="Footer Placeholder 2">
            <a:extLst>
              <a:ext uri="{FF2B5EF4-FFF2-40B4-BE49-F238E27FC236}">
                <a16:creationId xmlns:a16="http://schemas.microsoft.com/office/drawing/2014/main" id="{5F57BB3A-4E36-1D4E-B3AF-14B5E0FFE6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DB0D08-17F5-6543-B350-E44C6D38DF1F}"/>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378467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AC021-9143-8A48-A384-0E347FBF5DD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9B80DE3-7109-054B-BD56-7FBE7F3A2D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9F532F9-1647-5F46-9FB1-291403857D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76DA16-B3F4-1A45-87EA-F971F3CC3DEA}"/>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74ED4789-8BCB-1741-9708-8814FA33A2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6D989E-81BE-E94E-9976-3E7AE268AA79}"/>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217762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C8DFA-4921-C047-B389-0F5B33BF896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8D109BB-96DF-7941-BBAC-1242FC7FA8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2CCDE9-2F54-2641-BCF9-A869944B2F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3FCA079-CCDF-B144-A261-C7CE88A3A146}"/>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777CD183-EB61-8842-B908-01C9F297B2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320D3-9131-CF45-9D8C-50E4E59B02BC}"/>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89464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6A5F01-187F-E745-BBAE-49837FD292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5B0AAB8-53A9-5547-9DE2-D14193026B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0C171D1-2E0D-3E4E-894E-4C1603F8D6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DA6A46D8-7D49-AC43-86C9-99A4A8F29D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FCD82A-516A-3E42-85C4-B1C2A0D64E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5F27BD-4FE2-A44D-8343-51EEA952E451}" type="slidenum">
              <a:rPr lang="en-US" smtClean="0"/>
              <a:t>‹#›</a:t>
            </a:fld>
            <a:endParaRPr lang="en-US"/>
          </a:p>
        </p:txBody>
      </p:sp>
    </p:spTree>
    <p:extLst>
      <p:ext uri="{BB962C8B-B14F-4D97-AF65-F5344CB8AC3E}">
        <p14:creationId xmlns:p14="http://schemas.microsoft.com/office/powerpoint/2010/main" val="1310331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56EB5-2520-184F-AE33-060C4340B51B}"/>
              </a:ext>
            </a:extLst>
          </p:cNvPr>
          <p:cNvSpPr>
            <a:spLocks noGrp="1"/>
          </p:cNvSpPr>
          <p:nvPr>
            <p:ph type="ctrTitle"/>
          </p:nvPr>
        </p:nvSpPr>
        <p:spPr>
          <a:xfrm>
            <a:off x="7464614" y="1783959"/>
            <a:ext cx="4087306" cy="2889114"/>
          </a:xfrm>
        </p:spPr>
        <p:txBody>
          <a:bodyPr anchor="b">
            <a:normAutofit fontScale="90000"/>
          </a:bodyPr>
          <a:lstStyle/>
          <a:p>
            <a:pPr algn="l"/>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r>
              <a:rPr lang="en-GB" sz="3100" dirty="0">
                <a:latin typeface="+mn-lt"/>
              </a:rPr>
              <a:t>Detecting and counting of grape bunches by driving the robot autonomously and avoiding obstacle using ROS programming</a:t>
            </a:r>
            <a:br>
              <a:rPr lang="en-GB" sz="1400" dirty="0">
                <a:latin typeface="+mn-lt"/>
              </a:rPr>
            </a:br>
            <a:endParaRPr lang="en-US" sz="1400" dirty="0">
              <a:latin typeface="+mn-lt"/>
            </a:endParaRPr>
          </a:p>
        </p:txBody>
      </p:sp>
      <p:sp>
        <p:nvSpPr>
          <p:cNvPr id="3" name="Subtitle 2">
            <a:extLst>
              <a:ext uri="{FF2B5EF4-FFF2-40B4-BE49-F238E27FC236}">
                <a16:creationId xmlns:a16="http://schemas.microsoft.com/office/drawing/2014/main" id="{24BABCE9-1865-084A-B8EA-3B555C57C7E6}"/>
              </a:ext>
            </a:extLst>
          </p:cNvPr>
          <p:cNvSpPr>
            <a:spLocks noGrp="1"/>
          </p:cNvSpPr>
          <p:nvPr>
            <p:ph type="subTitle" idx="1"/>
          </p:nvPr>
        </p:nvSpPr>
        <p:spPr>
          <a:xfrm>
            <a:off x="7464612" y="4750893"/>
            <a:ext cx="4087305" cy="1147863"/>
          </a:xfrm>
        </p:spPr>
        <p:txBody>
          <a:bodyPr anchor="t">
            <a:normAutofit/>
          </a:bodyPr>
          <a:lstStyle/>
          <a:p>
            <a:pPr algn="l"/>
            <a:r>
              <a:rPr lang="en-US" sz="2000" dirty="0"/>
              <a:t>                                            ID-25403914</a:t>
            </a:r>
          </a:p>
        </p:txBody>
      </p:sp>
      <p:sp>
        <p:nvSpPr>
          <p:cNvPr id="9"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Grapes on a tree">
            <a:extLst>
              <a:ext uri="{FF2B5EF4-FFF2-40B4-BE49-F238E27FC236}">
                <a16:creationId xmlns:a16="http://schemas.microsoft.com/office/drawing/2014/main" id="{A2CF2E41-3BE2-493A-90C0-07DB41DD47EA}"/>
              </a:ext>
            </a:extLst>
          </p:cNvPr>
          <p:cNvPicPr>
            <a:picLocks noChangeAspect="1"/>
          </p:cNvPicPr>
          <p:nvPr/>
        </p:nvPicPr>
        <p:blipFill rotWithShape="1">
          <a:blip r:embed="rId2"/>
          <a:srcRect l="26405" r="5185"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53104850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11D3B-1C3B-CD4A-B11B-807698914659}"/>
              </a:ext>
            </a:extLst>
          </p:cNvPr>
          <p:cNvSpPr>
            <a:spLocks noGrp="1"/>
          </p:cNvSpPr>
          <p:nvPr>
            <p:ph type="title"/>
          </p:nvPr>
        </p:nvSpPr>
        <p:spPr/>
        <p:txBody>
          <a:bodyPr/>
          <a:lstStyle/>
          <a:p>
            <a:r>
              <a:rPr lang="en-US" dirty="0"/>
              <a:t>Result.</a:t>
            </a:r>
          </a:p>
        </p:txBody>
      </p:sp>
      <p:sp>
        <p:nvSpPr>
          <p:cNvPr id="3" name="Content Placeholder 2">
            <a:extLst>
              <a:ext uri="{FF2B5EF4-FFF2-40B4-BE49-F238E27FC236}">
                <a16:creationId xmlns:a16="http://schemas.microsoft.com/office/drawing/2014/main" id="{440A5A4D-5F0A-D64E-AB63-DB37C0113D9A}"/>
              </a:ext>
            </a:extLst>
          </p:cNvPr>
          <p:cNvSpPr>
            <a:spLocks noGrp="1"/>
          </p:cNvSpPr>
          <p:nvPr>
            <p:ph idx="1"/>
          </p:nvPr>
        </p:nvSpPr>
        <p:spPr/>
        <p:txBody>
          <a:bodyPr/>
          <a:lstStyle/>
          <a:p>
            <a:r>
              <a:rPr lang="en-GB" dirty="0"/>
              <a:t>The map is created by creating waypoints then saved and loaded in such a way that it should the </a:t>
            </a:r>
            <a:r>
              <a:rPr lang="en-GB" dirty="0" err="1"/>
              <a:t>Rviz</a:t>
            </a:r>
            <a:r>
              <a:rPr lang="en-GB" dirty="0"/>
              <a:t> then the robot is autonomously moved from one waypoint to other in such a way that it should follow the grape bunches and then each grape bunches co-ordinates are saved in an array using point cloud library and the length of that array gives the number of grape bunches present in the vineyard</a:t>
            </a:r>
            <a:endParaRPr lang="en-US" dirty="0"/>
          </a:p>
        </p:txBody>
      </p:sp>
    </p:spTree>
    <p:extLst>
      <p:ext uri="{BB962C8B-B14F-4D97-AF65-F5344CB8AC3E}">
        <p14:creationId xmlns:p14="http://schemas.microsoft.com/office/powerpoint/2010/main" val="109651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BE83FCFB-4087-AA46-B879-40B1FD55655B}"/>
              </a:ext>
            </a:extLst>
          </p:cNvPr>
          <p:cNvSpPr>
            <a:spLocks noGrp="1"/>
          </p:cNvSpPr>
          <p:nvPr>
            <p:ph type="title"/>
          </p:nvPr>
        </p:nvSpPr>
        <p:spPr>
          <a:xfrm>
            <a:off x="767290" y="1166932"/>
            <a:ext cx="3582073" cy="4279709"/>
          </a:xfrm>
        </p:spPr>
        <p:txBody>
          <a:bodyPr anchor="ctr">
            <a:normAutofit/>
          </a:bodyPr>
          <a:lstStyle/>
          <a:p>
            <a:r>
              <a:rPr lang="en-US" sz="4800">
                <a:solidFill>
                  <a:schemeClr val="bg1"/>
                </a:solidFill>
              </a:rPr>
              <a:t>Conclusion</a:t>
            </a:r>
          </a:p>
        </p:txBody>
      </p:sp>
      <p:sp>
        <p:nvSpPr>
          <p:cNvPr id="3" name="Content Placeholder 2">
            <a:extLst>
              <a:ext uri="{FF2B5EF4-FFF2-40B4-BE49-F238E27FC236}">
                <a16:creationId xmlns:a16="http://schemas.microsoft.com/office/drawing/2014/main" id="{BA4E2CF0-2550-4349-AA40-4C0C20F311EC}"/>
              </a:ext>
            </a:extLst>
          </p:cNvPr>
          <p:cNvSpPr>
            <a:spLocks noGrp="1"/>
          </p:cNvSpPr>
          <p:nvPr>
            <p:ph idx="1"/>
          </p:nvPr>
        </p:nvSpPr>
        <p:spPr>
          <a:xfrm>
            <a:off x="5573864" y="1166933"/>
            <a:ext cx="5716988" cy="4279709"/>
          </a:xfrm>
        </p:spPr>
        <p:txBody>
          <a:bodyPr anchor="ctr">
            <a:normAutofit/>
          </a:bodyPr>
          <a:lstStyle/>
          <a:p>
            <a:r>
              <a:rPr lang="en-GB" sz="2200" dirty="0"/>
              <a:t>The robot is programmed in such a way to follow the path around certain path to count number of grape bunches. </a:t>
            </a:r>
          </a:p>
          <a:p>
            <a:r>
              <a:rPr lang="en-GB" sz="2200" dirty="0"/>
              <a:t>Since depth camera need certain time to detect all the grape bunches it will stay at each waypoint for 10 seconds it is a very slow process </a:t>
            </a:r>
          </a:p>
          <a:p>
            <a:r>
              <a:rPr lang="en-GB" sz="2200" dirty="0"/>
              <a:t>it saves the duplicate co-ordinates of grape bunches it is not possible to remove all the duplicates, hence the number of grape bunches it counts may varies from -10% to + 10% From the actual number of grapes.</a:t>
            </a:r>
          </a:p>
          <a:p>
            <a:endParaRPr lang="en-US" sz="2200" dirty="0"/>
          </a:p>
        </p:txBody>
      </p:sp>
    </p:spTree>
    <p:extLst>
      <p:ext uri="{BB962C8B-B14F-4D97-AF65-F5344CB8AC3E}">
        <p14:creationId xmlns:p14="http://schemas.microsoft.com/office/powerpoint/2010/main" val="249785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C192912-15E5-9149-9432-AF9467E728BB}"/>
              </a:ext>
            </a:extLst>
          </p:cNvPr>
          <p:cNvSpPr>
            <a:spLocks noGrp="1"/>
          </p:cNvSpPr>
          <p:nvPr>
            <p:ph type="title"/>
          </p:nvPr>
        </p:nvSpPr>
        <p:spPr>
          <a:xfrm>
            <a:off x="524741" y="620392"/>
            <a:ext cx="3808268" cy="5504688"/>
          </a:xfrm>
        </p:spPr>
        <p:txBody>
          <a:bodyPr>
            <a:normAutofit/>
          </a:bodyPr>
          <a:lstStyle/>
          <a:p>
            <a:r>
              <a:rPr lang="en-US" sz="5600">
                <a:solidFill>
                  <a:schemeClr val="bg1"/>
                </a:solidFill>
              </a:rPr>
              <a:t>Introduction</a:t>
            </a:r>
          </a:p>
        </p:txBody>
      </p:sp>
      <p:graphicFrame>
        <p:nvGraphicFramePr>
          <p:cNvPr id="5" name="Content Placeholder 2">
            <a:extLst>
              <a:ext uri="{FF2B5EF4-FFF2-40B4-BE49-F238E27FC236}">
                <a16:creationId xmlns:a16="http://schemas.microsoft.com/office/drawing/2014/main" id="{32A73763-C1F3-4313-8B17-CC7ED703DA6B}"/>
              </a:ext>
            </a:extLst>
          </p:cNvPr>
          <p:cNvGraphicFramePr>
            <a:graphicFrameLocks noGrp="1"/>
          </p:cNvGraphicFramePr>
          <p:nvPr>
            <p:ph idx="1"/>
            <p:extLst>
              <p:ext uri="{D42A27DB-BD31-4B8C-83A1-F6EECF244321}">
                <p14:modId xmlns:p14="http://schemas.microsoft.com/office/powerpoint/2010/main" val="3676253668"/>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3244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71595-6F24-714E-8C3F-4A27F21C8613}"/>
              </a:ext>
            </a:extLst>
          </p:cNvPr>
          <p:cNvSpPr>
            <a:spLocks noGrp="1"/>
          </p:cNvSpPr>
          <p:nvPr>
            <p:ph type="title"/>
          </p:nvPr>
        </p:nvSpPr>
        <p:spPr>
          <a:xfrm>
            <a:off x="686834" y="1153572"/>
            <a:ext cx="3128421" cy="4461163"/>
          </a:xfrm>
        </p:spPr>
        <p:txBody>
          <a:bodyPr>
            <a:normAutofit/>
          </a:bodyPr>
          <a:lstStyle/>
          <a:p>
            <a:r>
              <a:rPr lang="en-US" sz="4100">
                <a:solidFill>
                  <a:srgbClr val="FFFFFF"/>
                </a:solidFill>
              </a:rPr>
              <a:t>Navigation in Ros programming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35BDEE9-8897-3C43-AB17-52034F67D955}"/>
              </a:ext>
            </a:extLst>
          </p:cNvPr>
          <p:cNvSpPr>
            <a:spLocks noGrp="1"/>
          </p:cNvSpPr>
          <p:nvPr>
            <p:ph idx="1"/>
          </p:nvPr>
        </p:nvSpPr>
        <p:spPr>
          <a:xfrm>
            <a:off x="4447308" y="591344"/>
            <a:ext cx="6906491" cy="5585619"/>
          </a:xfrm>
        </p:spPr>
        <p:txBody>
          <a:bodyPr anchor="ctr">
            <a:normAutofit/>
          </a:bodyPr>
          <a:lstStyle/>
          <a:p>
            <a:r>
              <a:rPr lang="en-GB" dirty="0"/>
              <a:t>In order to move the robot to a desired position the navigation is very important, one of the most researched areas of robotics is simultaneous localization and mapping (SLAM). Two different approaches exist to the problem of SLAM: topological and metric [3].to use the metric navigation it needs geometric model of the world also it assumes the exact sensor information and used for more precise applications. The topological navigation uses waypoints for. The navigation leads to a quantitative description of navigation goals which is flexible and easy to define a map</a:t>
            </a:r>
          </a:p>
        </p:txBody>
      </p:sp>
    </p:spTree>
    <p:extLst>
      <p:ext uri="{BB962C8B-B14F-4D97-AF65-F5344CB8AC3E}">
        <p14:creationId xmlns:p14="http://schemas.microsoft.com/office/powerpoint/2010/main" val="3803900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27BDF4-C709-49B9-92CA-726D0C7ACCB7}"/>
              </a:ext>
            </a:extLst>
          </p:cNvPr>
          <p:cNvPicPr>
            <a:picLocks noChangeAspect="1"/>
          </p:cNvPicPr>
          <p:nvPr/>
        </p:nvPicPr>
        <p:blipFill rotWithShape="1">
          <a:blip r:embed="rId2">
            <a:alphaModFix amt="35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777099F2-A34B-E946-86E3-C4CBF071F0EF}"/>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rPr>
              <a:t>Topological navigation</a:t>
            </a:r>
          </a:p>
        </p:txBody>
      </p:sp>
      <p:cxnSp>
        <p:nvCxnSpPr>
          <p:cNvPr id="11"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07872CB-5A82-0C45-9B17-F53DDEEFA408}"/>
              </a:ext>
            </a:extLst>
          </p:cNvPr>
          <p:cNvSpPr>
            <a:spLocks noGrp="1"/>
          </p:cNvSpPr>
          <p:nvPr>
            <p:ph idx="1"/>
          </p:nvPr>
        </p:nvSpPr>
        <p:spPr>
          <a:xfrm>
            <a:off x="5155379" y="1065862"/>
            <a:ext cx="5744685" cy="4726276"/>
          </a:xfrm>
        </p:spPr>
        <p:txBody>
          <a:bodyPr anchor="ctr">
            <a:normAutofit/>
          </a:bodyPr>
          <a:lstStyle/>
          <a:p>
            <a:r>
              <a:rPr lang="en-GB" sz="2000">
                <a:solidFill>
                  <a:srgbClr val="FFFFFF"/>
                </a:solidFill>
              </a:rPr>
              <a:t>The topological navigation uses waypoints for the navigation leads to a quantitative description of navigation goals which is flexible and easy to define a map</a:t>
            </a:r>
          </a:p>
          <a:p>
            <a:r>
              <a:rPr lang="en-US" sz="2000">
                <a:solidFill>
                  <a:srgbClr val="FFFFFF"/>
                </a:solidFill>
              </a:rPr>
              <a:t>This navigation helps the robot to move in certain pattern in a vineyard field</a:t>
            </a:r>
          </a:p>
        </p:txBody>
      </p:sp>
    </p:spTree>
    <p:extLst>
      <p:ext uri="{BB962C8B-B14F-4D97-AF65-F5344CB8AC3E}">
        <p14:creationId xmlns:p14="http://schemas.microsoft.com/office/powerpoint/2010/main" val="153179426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E8D12DE9-97A6-3B49-97DE-23886C4291CE}"/>
              </a:ext>
            </a:extLst>
          </p:cNvPr>
          <p:cNvSpPr>
            <a:spLocks noGrp="1"/>
          </p:cNvSpPr>
          <p:nvPr>
            <p:ph type="title"/>
          </p:nvPr>
        </p:nvSpPr>
        <p:spPr>
          <a:xfrm>
            <a:off x="1146879" y="998002"/>
            <a:ext cx="3182940" cy="1471959"/>
          </a:xfrm>
        </p:spPr>
        <p:txBody>
          <a:bodyPr>
            <a:normAutofit/>
          </a:bodyPr>
          <a:lstStyle/>
          <a:p>
            <a:r>
              <a:rPr lang="en-GB" sz="3600">
                <a:solidFill>
                  <a:srgbClr val="FFFFFF"/>
                </a:solidFill>
              </a:rPr>
              <a:t>Waypoints</a:t>
            </a:r>
            <a:r>
              <a:rPr lang="en-GB" sz="3600">
                <a:solidFill>
                  <a:srgbClr val="FFFFFF"/>
                </a:solidFill>
                <a:effectLst/>
              </a:rPr>
              <a:t> </a:t>
            </a:r>
            <a:endParaRPr lang="en-US" sz="3600">
              <a:solidFill>
                <a:srgbClr val="FFFFFF"/>
              </a:solidFill>
            </a:endParaRPr>
          </a:p>
        </p:txBody>
      </p:sp>
      <p:sp>
        <p:nvSpPr>
          <p:cNvPr id="3" name="Content Placeholder 2">
            <a:extLst>
              <a:ext uri="{FF2B5EF4-FFF2-40B4-BE49-F238E27FC236}">
                <a16:creationId xmlns:a16="http://schemas.microsoft.com/office/drawing/2014/main" id="{6C55DDF1-60CD-BD47-A709-A3260DF9C2DD}"/>
              </a:ext>
            </a:extLst>
          </p:cNvPr>
          <p:cNvSpPr>
            <a:spLocks noGrp="1"/>
          </p:cNvSpPr>
          <p:nvPr>
            <p:ph idx="1"/>
          </p:nvPr>
        </p:nvSpPr>
        <p:spPr>
          <a:xfrm>
            <a:off x="1139635" y="2546161"/>
            <a:ext cx="3200451" cy="2985929"/>
          </a:xfrm>
        </p:spPr>
        <p:txBody>
          <a:bodyPr anchor="t">
            <a:normAutofit/>
          </a:bodyPr>
          <a:lstStyle/>
          <a:p>
            <a:r>
              <a:rPr lang="en-GB" sz="2000" dirty="0">
                <a:solidFill>
                  <a:srgbClr val="FEFFFF"/>
                </a:solidFill>
              </a:rPr>
              <a:t>2D waypoints will be predefined in ROS based robots to navigate to the destination avoiding obstacles. A package that will buffer </a:t>
            </a:r>
            <a:r>
              <a:rPr lang="en-GB" sz="2000" dirty="0" err="1">
                <a:solidFill>
                  <a:srgbClr val="FEFFFF"/>
                </a:solidFill>
              </a:rPr>
              <a:t>move_base</a:t>
            </a:r>
            <a:r>
              <a:rPr lang="en-GB" sz="2000" dirty="0">
                <a:solidFill>
                  <a:srgbClr val="FEFFFF"/>
                </a:solidFill>
              </a:rPr>
              <a:t> goals until instructed to navigate to all waypoints in sequence</a:t>
            </a:r>
          </a:p>
          <a:p>
            <a:endParaRPr lang="en-US" sz="2000" dirty="0">
              <a:solidFill>
                <a:srgbClr val="FEFFFF"/>
              </a:solidFill>
            </a:endParaRPr>
          </a:p>
        </p:txBody>
      </p:sp>
      <p:pic>
        <p:nvPicPr>
          <p:cNvPr id="4" name="Picture 3" descr="A screenshot of a computer&#10;&#10;Description automatically generated with medium confidence">
            <a:extLst>
              <a:ext uri="{FF2B5EF4-FFF2-40B4-BE49-F238E27FC236}">
                <a16:creationId xmlns:a16="http://schemas.microsoft.com/office/drawing/2014/main" id="{9B7428B4-BFD5-A245-A4C8-E019CA8D2116}"/>
              </a:ext>
            </a:extLst>
          </p:cNvPr>
          <p:cNvPicPr>
            <a:picLocks noChangeAspect="1"/>
          </p:cNvPicPr>
          <p:nvPr/>
        </p:nvPicPr>
        <p:blipFill rotWithShape="1">
          <a:blip r:embed="rId2">
            <a:extLst>
              <a:ext uri="{28A0092B-C50C-407E-A947-70E740481C1C}">
                <a14:useLocalDpi xmlns:a14="http://schemas.microsoft.com/office/drawing/2010/main" val="0"/>
              </a:ext>
            </a:extLst>
          </a:blip>
          <a:srcRect l="28086" t="48770" r="40136" b="23893"/>
          <a:stretch/>
        </p:blipFill>
        <p:spPr bwMode="auto">
          <a:xfrm>
            <a:off x="4998268" y="1687194"/>
            <a:ext cx="6539075" cy="3164192"/>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368491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ackground pattern&#10;&#10;Description automatically generated">
            <a:extLst>
              <a:ext uri="{FF2B5EF4-FFF2-40B4-BE49-F238E27FC236}">
                <a16:creationId xmlns:a16="http://schemas.microsoft.com/office/drawing/2014/main" id="{E0FDEC78-6FC1-4341-9611-BE56B9FF2D47}"/>
              </a:ext>
            </a:extLst>
          </p:cNvPr>
          <p:cNvPicPr>
            <a:picLocks noChangeAspect="1"/>
          </p:cNvPicPr>
          <p:nvPr/>
        </p:nvPicPr>
        <p:blipFill rotWithShape="1">
          <a:blip r:embed="rId2">
            <a:alphaModFix amt="35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4686C0E0-5919-AC48-AA13-2002D0DFB801}"/>
              </a:ext>
            </a:extLst>
          </p:cNvPr>
          <p:cNvSpPr>
            <a:spLocks noGrp="1"/>
          </p:cNvSpPr>
          <p:nvPr>
            <p:ph type="title"/>
          </p:nvPr>
        </p:nvSpPr>
        <p:spPr>
          <a:xfrm>
            <a:off x="838200" y="365125"/>
            <a:ext cx="10515600" cy="1325563"/>
          </a:xfrm>
        </p:spPr>
        <p:txBody>
          <a:bodyPr>
            <a:normAutofit/>
          </a:bodyPr>
          <a:lstStyle/>
          <a:p>
            <a:r>
              <a:rPr lang="en-GB">
                <a:solidFill>
                  <a:srgbClr val="FFFFFF"/>
                </a:solidFill>
              </a:rPr>
              <a:t>autonomous motion and obstacle avoidance of robot</a:t>
            </a:r>
            <a:endParaRPr lang="en-US">
              <a:solidFill>
                <a:srgbClr val="FFFFFF"/>
              </a:solidFill>
            </a:endParaRPr>
          </a:p>
        </p:txBody>
      </p:sp>
      <p:graphicFrame>
        <p:nvGraphicFramePr>
          <p:cNvPr id="5" name="Content Placeholder 2">
            <a:extLst>
              <a:ext uri="{FF2B5EF4-FFF2-40B4-BE49-F238E27FC236}">
                <a16:creationId xmlns:a16="http://schemas.microsoft.com/office/drawing/2014/main" id="{CE8FB958-9596-4032-A547-93FD386CC416}"/>
              </a:ext>
            </a:extLst>
          </p:cNvPr>
          <p:cNvGraphicFramePr>
            <a:graphicFrameLocks noGrp="1"/>
          </p:cNvGraphicFramePr>
          <p:nvPr>
            <p:ph idx="1"/>
            <p:extLst>
              <p:ext uri="{D42A27DB-BD31-4B8C-83A1-F6EECF244321}">
                <p14:modId xmlns:p14="http://schemas.microsoft.com/office/powerpoint/2010/main" val="506461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364595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video game&#10;&#10;Description automatically generated">
            <a:extLst>
              <a:ext uri="{FF2B5EF4-FFF2-40B4-BE49-F238E27FC236}">
                <a16:creationId xmlns:a16="http://schemas.microsoft.com/office/drawing/2014/main" id="{B28C668C-2E74-9641-AD2C-C8A1AA44EB3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3CAEB04C-9358-BA48-9667-E8C493FBA26B}"/>
              </a:ext>
            </a:extLst>
          </p:cNvPr>
          <p:cNvSpPr>
            <a:spLocks noGrp="1"/>
          </p:cNvSpPr>
          <p:nvPr>
            <p:ph type="title"/>
          </p:nvPr>
        </p:nvSpPr>
        <p:spPr>
          <a:xfrm>
            <a:off x="709448" y="1913950"/>
            <a:ext cx="4204137" cy="1342754"/>
          </a:xfrm>
        </p:spPr>
        <p:txBody>
          <a:bodyPr>
            <a:normAutofit/>
          </a:bodyPr>
          <a:lstStyle/>
          <a:p>
            <a:pPr algn="ctr"/>
            <a:r>
              <a:rPr lang="en-GB" sz="3600"/>
              <a:t>Robot vision:</a:t>
            </a:r>
            <a:endParaRPr lang="en-US" sz="3600"/>
          </a:p>
        </p:txBody>
      </p:sp>
      <p:cxnSp>
        <p:nvCxnSpPr>
          <p:cNvPr id="17"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A35784B-12A8-A743-ADA3-B21622371831}"/>
              </a:ext>
            </a:extLst>
          </p:cNvPr>
          <p:cNvSpPr>
            <a:spLocks noGrp="1"/>
          </p:cNvSpPr>
          <p:nvPr>
            <p:ph idx="1"/>
          </p:nvPr>
        </p:nvSpPr>
        <p:spPr>
          <a:xfrm>
            <a:off x="525516" y="3417573"/>
            <a:ext cx="4593021" cy="2619839"/>
          </a:xfrm>
        </p:spPr>
        <p:txBody>
          <a:bodyPr anchor="ctr">
            <a:normAutofit/>
          </a:bodyPr>
          <a:lstStyle/>
          <a:p>
            <a:r>
              <a:rPr lang="en-GB" sz="1800"/>
              <a:t>The robot vision is needed for the detection and counting of grape bunches. Where, robot vision is a combination of hardware such as cameras and sensors and algorithms which enables the robot to see</a:t>
            </a:r>
          </a:p>
          <a:p>
            <a:endParaRPr lang="en-US" sz="1800"/>
          </a:p>
        </p:txBody>
      </p:sp>
    </p:spTree>
    <p:extLst>
      <p:ext uri="{BB962C8B-B14F-4D97-AF65-F5344CB8AC3E}">
        <p14:creationId xmlns:p14="http://schemas.microsoft.com/office/powerpoint/2010/main" val="4101676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311F5-9825-B14B-9CC1-07E2FD06ED48}"/>
              </a:ext>
            </a:extLst>
          </p:cNvPr>
          <p:cNvSpPr>
            <a:spLocks noGrp="1"/>
          </p:cNvSpPr>
          <p:nvPr>
            <p:ph type="title"/>
          </p:nvPr>
        </p:nvSpPr>
        <p:spPr>
          <a:xfrm>
            <a:off x="1653363" y="365760"/>
            <a:ext cx="9367203" cy="1188720"/>
          </a:xfrm>
        </p:spPr>
        <p:txBody>
          <a:bodyPr>
            <a:normAutofit/>
          </a:bodyPr>
          <a:lstStyle/>
          <a:p>
            <a:r>
              <a:rPr lang="en-GB"/>
              <a:t>3D vision and point cloud library (PCL)</a:t>
            </a:r>
            <a:endParaRPr lang="en-US"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Content Placeholder 2">
            <a:extLst>
              <a:ext uri="{FF2B5EF4-FFF2-40B4-BE49-F238E27FC236}">
                <a16:creationId xmlns:a16="http://schemas.microsoft.com/office/drawing/2014/main" id="{60AC1E3A-0CC5-B246-BE1C-9F20C1CBE762}"/>
              </a:ext>
            </a:extLst>
          </p:cNvPr>
          <p:cNvSpPr>
            <a:spLocks noGrp="1"/>
          </p:cNvSpPr>
          <p:nvPr>
            <p:ph idx="1"/>
          </p:nvPr>
        </p:nvSpPr>
        <p:spPr>
          <a:xfrm>
            <a:off x="1653363" y="2176272"/>
            <a:ext cx="9367204" cy="4041648"/>
          </a:xfrm>
        </p:spPr>
        <p:txBody>
          <a:bodyPr anchor="t">
            <a:normAutofit/>
          </a:bodyPr>
          <a:lstStyle/>
          <a:p>
            <a:r>
              <a:rPr lang="en-GB" sz="2400"/>
              <a:t>It is a large-scale open-source library for processing 2D and 3D images, as well as point cloud processing</a:t>
            </a:r>
          </a:p>
          <a:p>
            <a:r>
              <a:rPr lang="en-GB" sz="2400"/>
              <a:t>which has the advantage of allowing the individual points to be manipulated rather than the entire raw data.</a:t>
            </a:r>
          </a:p>
          <a:p>
            <a:r>
              <a:rPr lang="en-GB" sz="2400"/>
              <a:t>In this it uses depth camera and RGBD sensor to locate the specific 3D object of specific colour, so the x, y and z co- ordinates of the images is obtained. </a:t>
            </a:r>
          </a:p>
          <a:p>
            <a:r>
              <a:rPr lang="en-US" sz="2400"/>
              <a:t>  the co-ordinates of the grape is saved in the  array and length of the array will give the number of grapes</a:t>
            </a:r>
          </a:p>
        </p:txBody>
      </p:sp>
    </p:spTree>
    <p:extLst>
      <p:ext uri="{BB962C8B-B14F-4D97-AF65-F5344CB8AC3E}">
        <p14:creationId xmlns:p14="http://schemas.microsoft.com/office/powerpoint/2010/main" val="2553513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963D7-DEEB-1746-8B08-FBE3C3B8768B}"/>
              </a:ext>
            </a:extLst>
          </p:cNvPr>
          <p:cNvSpPr>
            <a:spLocks noGrp="1"/>
          </p:cNvSpPr>
          <p:nvPr>
            <p:ph type="title"/>
          </p:nvPr>
        </p:nvSpPr>
        <p:spPr/>
        <p:txBody>
          <a:bodyPr/>
          <a:lstStyle/>
          <a:p>
            <a:r>
              <a:rPr lang="en-US" dirty="0"/>
              <a:t>Image obtained from the depth camera and fruit detection from open cv</a:t>
            </a:r>
          </a:p>
        </p:txBody>
      </p:sp>
      <p:pic>
        <p:nvPicPr>
          <p:cNvPr id="5" name="Content Placeholder 4" descr="Graphical user interface&#10;&#10;Description automatically generated">
            <a:extLst>
              <a:ext uri="{FF2B5EF4-FFF2-40B4-BE49-F238E27FC236}">
                <a16:creationId xmlns:a16="http://schemas.microsoft.com/office/drawing/2014/main" id="{FEA807BA-A082-2743-93C6-51CFC12C3A3F}"/>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2087454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692</Words>
  <Application>Microsoft Macintosh PowerPoint</Application>
  <PresentationFormat>Widescreen</PresentationFormat>
  <Paragraphs>30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                               Detecting and counting of grape bunches by driving the robot autonomously and avoiding obstacle using ROS programming </vt:lpstr>
      <vt:lpstr>Introduction</vt:lpstr>
      <vt:lpstr>Navigation in Ros programming</vt:lpstr>
      <vt:lpstr>Topological navigation</vt:lpstr>
      <vt:lpstr>Waypoints </vt:lpstr>
      <vt:lpstr>autonomous motion and obstacle avoidance of robot</vt:lpstr>
      <vt:lpstr>Robot vision:</vt:lpstr>
      <vt:lpstr>3D vision and point cloud library (PCL)</vt:lpstr>
      <vt:lpstr>Image obtained from the depth camera and fruit detection from open cv</vt:lpstr>
      <vt:lpstr>Result.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Detecting and counting of grape bunches by driving the robot autonomously and avoiding obstacle using ROS programming </dc:title>
  <dc:creator>Suryashankar B Balaganpathi Bhat (25403914)</dc:creator>
  <cp:lastModifiedBy>Suryashankar B Balaganpathi Bhat (25403914)</cp:lastModifiedBy>
  <cp:revision>2</cp:revision>
  <dcterms:created xsi:type="dcterms:W3CDTF">2022-02-01T09:30:16Z</dcterms:created>
  <dcterms:modified xsi:type="dcterms:W3CDTF">2022-02-01T12:20:42Z</dcterms:modified>
</cp:coreProperties>
</file>

<file path=docProps/thumbnail.jpeg>
</file>